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welcome to our presentation. I’m matty (everyone introduce)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the project that we have been working on for this capstone is a product that we have titled PHaST Photo.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cbf321593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cbf321593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major thing that set us apart is our use of artificial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all of our tags are coming from data written to the photos by the camera taking them, we wanted to include tags based on what was actually in the photos.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Chat GPT 4 vision API allows us to implement this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keep tags consistent across many photos, we gave Chat GPT a list of tags to choose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serves as a constraint on the actual tags that Chat GPT can apply so that we do not get an influx of tags that only apply to a single photo.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service cost money, however, so in the future, we planned to position this as a premium feature that our users would need to subscribe to.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cbf321593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cbf321593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getting the core functionality of our product up and running we turned to some UI factors that would enhance the experience of using our product.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later feature that we included was the ability to see in real time what the tag selection was actually doing. When we started, we were constantly displaying every photo that was uploaded.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decided that after the initial upload, that this wasn’t really much of a feature and noticed that we were already keeping track of all selected tags to display them on the left.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decided to use this list to query our database and retrieve the paths of photos whose tags were associated with that list.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resulted in us being able to constantly update our display on the right so that users could actually see what they would be downloading with a certain tag combination so that they could more accurately refine their search.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d0c913a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d0c913a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t>
            </a:r>
            <a:r>
              <a:rPr lang="en">
                <a:solidFill>
                  <a:schemeClr val="dk1"/>
                </a:solidFill>
              </a:rPr>
              <a:t>ody</a:t>
            </a:r>
            <a:endParaRPr>
              <a:solidFill>
                <a:schemeClr val="dk1"/>
              </a:solidFill>
            </a:endParaRPr>
          </a:p>
          <a:p>
            <a:pPr indent="0" lvl="0" marL="0" rtl="0" algn="l">
              <a:spcBef>
                <a:spcPts val="0"/>
              </a:spcBef>
              <a:spcAft>
                <a:spcPts val="0"/>
              </a:spcAft>
              <a:buNone/>
            </a:pPr>
            <a:r>
              <a:rPr lang="en">
                <a:solidFill>
                  <a:schemeClr val="dk1"/>
                </a:solidFill>
              </a:rPr>
              <a:t>Another feature that we implemented to enhance user experience was expanding the ways in which tags could be combined.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Originally, the photos that were displayed and downloaded were based off of an AND boolean query in the database: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example, selecting the Apple make and 100 ISO tags would only show photos that were captured on an iphone with an ISO of 100</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was an okay start, but didn’t offer much flexibility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changed it so users can search photos using AND or OR Boolean Searches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with the OR query, you could select many different tags and be given every photo that has at least one of those tags.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are planning to expand this even further to allow for searches like "Apple and ISO 100" OR "Panasonic and ISO 400", for example.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cbf321593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cbf321593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this capstone comes to a close, we wanted to think about what we could add if we were to continue development. For an actual product, we would surely need a login management system so that we can secure and differentiate photo collections between different users.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also not yet perfected persistent storage. Currently, users must upload a group of photos every time they use the product. Especially in the case of users utilizing the ai tagging feature, the lack of persistent storage makes our product less time efficient. We would like to accomplish a persistent storage system so that a user can open the product and past uploads would already be present with the tags already applied to them, which would save on processing time for the application.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would also like to expand the set of file types that we can process as we are currently only doing operations with jpeg files.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also want the functionality to add tags manually to a single or group of photos for a more bespoke user experience.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current product still requires local storage of a photo but we thought it would be useful to include a cloud storage feature for premium users (those users utilizing ai tagging).</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d0c913a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d0c913a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cbf321593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cbf321593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 that we aimed to solve was photo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peoples photos take up a lot of space and are spread across lots of different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makes it hard and time-consuming to find the specific photo that you're looking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also makes organizing groups of photos difficult and time-consuming to do by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set out to create a product to address these issues.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cd2a49d2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cd2a49d2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idea to fix this issue was to build an application with the ability to reference a large group of photos, filter through them in a flexible way, and retrieve the photos that you have filtered. Our original plan was to train our own image recognition AI model, but that was deemed too tall an order for four people to accomplish over a single semester.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cd2a49d2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cd2a49d2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a:p>
            <a:pPr indent="0" lvl="0" marL="0" rtl="0" algn="l">
              <a:spcBef>
                <a:spcPts val="0"/>
              </a:spcBef>
              <a:spcAft>
                <a:spcPts val="0"/>
              </a:spcAft>
              <a:buNone/>
            </a:pPr>
            <a:r>
              <a:rPr lang="en"/>
              <a:t>Before we got to work, we had to do some preliminary planning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thing we did was </a:t>
            </a:r>
            <a:r>
              <a:rPr lang="en"/>
              <a:t>create a prototype for the landing page, shown here on the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assigned roles for the different parts of the project, including front-end design, back-end design, database design, and filtration system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chose a technology stack for our project.</a:t>
            </a:r>
            <a:endParaRPr/>
          </a:p>
          <a:p>
            <a:pPr indent="0" lvl="0" marL="0" rtl="0" algn="l">
              <a:spcBef>
                <a:spcPts val="0"/>
              </a:spcBef>
              <a:spcAft>
                <a:spcPts val="0"/>
              </a:spcAft>
              <a:buNone/>
            </a:pPr>
            <a:r>
              <a:rPr lang="en"/>
              <a:t>We wanted our app to be simple, interactive, and intuitive, so we chose to make the front-end with react.js, which utilizes javascript, html, and css.</a:t>
            </a:r>
            <a:endParaRPr/>
          </a:p>
          <a:p>
            <a:pPr indent="0" lvl="0" marL="0" rtl="0" algn="l">
              <a:spcBef>
                <a:spcPts val="0"/>
              </a:spcBef>
              <a:spcAft>
                <a:spcPts val="0"/>
              </a:spcAft>
              <a:buNone/>
            </a:pPr>
            <a:r>
              <a:rPr lang="en"/>
              <a:t>For our back-end, we used node.js and express.js as these tools gave us everything we needed to make a cohesive project.</a:t>
            </a:r>
            <a:endParaRPr/>
          </a:p>
          <a:p>
            <a:pPr indent="0" lvl="0" marL="0" rtl="0" algn="l">
              <a:spcBef>
                <a:spcPts val="0"/>
              </a:spcBef>
              <a:spcAft>
                <a:spcPts val="0"/>
              </a:spcAft>
              <a:buNone/>
            </a:pPr>
            <a:r>
              <a:rPr lang="en"/>
              <a:t>And for our database, we chose to use MongoDB because we all have prior experience with it and it meets our simple storage needs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cbf321593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cbf321593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a:t>
            </a:r>
            <a:br>
              <a:rPr lang="en"/>
            </a:br>
            <a:r>
              <a:rPr lang="en" sz="1200">
                <a:solidFill>
                  <a:schemeClr val="dk1"/>
                </a:solidFill>
                <a:latin typeface="Calibri"/>
                <a:ea typeface="Calibri"/>
                <a:cs typeface="Calibri"/>
                <a:sym typeface="Calibri"/>
              </a:rPr>
              <a:t>So, when we started, our first version was basically just a skeleton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Didn't look like our models at all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Functionality was very basic. It only had the ability to:</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upload photos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display the photos’ tags in a long, centered column that didn't look very good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Our second iteration showed improvement: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displayed tags were now grouped and organized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uploaded photos were also displayed at the bottom of the screen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and photos could be downloaded based on the tags that were selected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But it was still a very basic skeleton that needed improvement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cd2a49d2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cd2a49d2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a:p>
            <a:pPr indent="0" lvl="0" marL="0" rtl="0" algn="l">
              <a:spcBef>
                <a:spcPts val="0"/>
              </a:spcBef>
              <a:spcAft>
                <a:spcPts val="0"/>
              </a:spcAft>
              <a:buNone/>
            </a:pPr>
            <a:r>
              <a:rPr lang="en"/>
              <a:t>We ran into several challenges early on in the development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realized that the assigned roles were not working well. The work was not distributed evenly among members, and some of us struggled with our tasks. So, we began to collaborate more and work outside of our assigned roles.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Secondly, we realized that our project lacked a sense of direction. Some of the features we originally wanted to add were too complicated, but our project still needed something more to give it an identity and make it stand out from existing products. Speaking with our advisors and other professionals helped us get some ideas for improving our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ran into a technical issue involving the storage of photos in our database. Uploading entire photos to our database would increase retrieval times and cause storage issues. So, we decided to only store photo paths and metadata, leaving photos to be stored locally.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we had issues with our time management and work consistency. Because of this, our project got off to a slow start. To address this, we bagan holding weekly meetings where we could work on the project, share ideas, and help each other out.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cd2a49d2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cd2a49d2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a:t>
            </a:r>
            <a:endParaRPr/>
          </a:p>
          <a:p>
            <a:pPr indent="0" lvl="0" marL="0" rtl="0" algn="l">
              <a:spcBef>
                <a:spcPts val="0"/>
              </a:spcBef>
              <a:spcAft>
                <a:spcPts val="0"/>
              </a:spcAft>
              <a:buClr>
                <a:schemeClr val="dk1"/>
              </a:buClr>
              <a:buSzPts val="1100"/>
              <a:buFont typeface="Arial"/>
              <a:buNone/>
            </a:pPr>
            <a:r>
              <a:rPr lang="en"/>
              <a:t>It was clear that our web app needed to be reworked</a:t>
            </a:r>
            <a:endParaRPr/>
          </a:p>
          <a:p>
            <a:pPr indent="457200" lvl="0" marL="0" rtl="0" algn="l">
              <a:spcBef>
                <a:spcPts val="0"/>
              </a:spcBef>
              <a:spcAft>
                <a:spcPts val="0"/>
              </a:spcAft>
              <a:buClr>
                <a:schemeClr val="dk1"/>
              </a:buClr>
              <a:buSzPts val="1100"/>
              <a:buFont typeface="Arial"/>
              <a:buNone/>
            </a:pPr>
            <a:r>
              <a:rPr lang="en"/>
              <a:t>The skeleton was very bland and boring</a:t>
            </a:r>
            <a:endParaRPr/>
          </a:p>
          <a:p>
            <a:pPr indent="457200" lvl="0" marL="0" rtl="0" algn="l">
              <a:spcBef>
                <a:spcPts val="0"/>
              </a:spcBef>
              <a:spcAft>
                <a:spcPts val="0"/>
              </a:spcAft>
              <a:buNone/>
            </a:pPr>
            <a:r>
              <a:rPr lang="en"/>
              <a:t>And the tags took up most of the page.</a:t>
            </a:r>
            <a:endParaRPr/>
          </a:p>
          <a:p>
            <a:pPr indent="0" lvl="0" marL="0" rtl="0" algn="l">
              <a:spcBef>
                <a:spcPts val="0"/>
              </a:spcBef>
              <a:spcAft>
                <a:spcPts val="0"/>
              </a:spcAft>
              <a:buClr>
                <a:schemeClr val="dk1"/>
              </a:buClr>
              <a:buSzPts val="1100"/>
              <a:buFont typeface="Arial"/>
              <a:buNone/>
            </a:pPr>
            <a:r>
              <a:rPr lang="en"/>
              <a:t>So we redesigned the entire User Interface:</a:t>
            </a:r>
            <a:endParaRPr/>
          </a:p>
          <a:p>
            <a:pPr indent="457200" lvl="0" marL="0" rtl="0" algn="l">
              <a:spcBef>
                <a:spcPts val="0"/>
              </a:spcBef>
              <a:spcAft>
                <a:spcPts val="0"/>
              </a:spcAft>
              <a:buClr>
                <a:schemeClr val="dk1"/>
              </a:buClr>
              <a:buSzPts val="1100"/>
              <a:buFont typeface="Arial"/>
              <a:buNone/>
            </a:pPr>
            <a:r>
              <a:rPr lang="en"/>
              <a:t>The new version looked much more like our original models</a:t>
            </a:r>
            <a:endParaRPr/>
          </a:p>
          <a:p>
            <a:pPr indent="457200" lvl="0" marL="0" rtl="0" algn="l">
              <a:spcBef>
                <a:spcPts val="0"/>
              </a:spcBef>
              <a:spcAft>
                <a:spcPts val="0"/>
              </a:spcAft>
              <a:buClr>
                <a:schemeClr val="dk1"/>
              </a:buClr>
              <a:buSzPts val="1100"/>
              <a:buFont typeface="Arial"/>
              <a:buNone/>
            </a:pPr>
            <a:r>
              <a:rPr lang="en"/>
              <a:t>It was much cleaner and easier to look at</a:t>
            </a:r>
            <a:endParaRPr/>
          </a:p>
          <a:p>
            <a:pPr indent="457200" lvl="0" marL="0" rtl="0" algn="l">
              <a:spcBef>
                <a:spcPts val="0"/>
              </a:spcBef>
              <a:spcAft>
                <a:spcPts val="0"/>
              </a:spcAft>
              <a:buClr>
                <a:schemeClr val="dk1"/>
              </a:buClr>
              <a:buSzPts val="1100"/>
              <a:buFont typeface="Arial"/>
              <a:buNone/>
            </a:pPr>
            <a:r>
              <a:rPr lang="en"/>
              <a:t>The redesign started to look like an actual product, which gave us encouragement</a:t>
            </a:r>
            <a:endParaRPr/>
          </a:p>
          <a:p>
            <a:pPr indent="0" lvl="0" marL="0" rtl="0" algn="l">
              <a:spcBef>
                <a:spcPts val="0"/>
              </a:spcBef>
              <a:spcAft>
                <a:spcPts val="0"/>
              </a:spcAft>
              <a:buClr>
                <a:schemeClr val="dk1"/>
              </a:buClr>
              <a:buSzPts val="1100"/>
              <a:buFont typeface="Arial"/>
              <a:buNone/>
            </a:pPr>
            <a:r>
              <a:rPr lang="en"/>
              <a:t>We also added more functionality to the redesign, including the abilities to:</a:t>
            </a:r>
            <a:endParaRPr/>
          </a:p>
          <a:p>
            <a:pPr indent="457200" lvl="0" marL="0" rtl="0" algn="l">
              <a:spcBef>
                <a:spcPts val="0"/>
              </a:spcBef>
              <a:spcAft>
                <a:spcPts val="0"/>
              </a:spcAft>
              <a:buClr>
                <a:schemeClr val="dk1"/>
              </a:buClr>
              <a:buSzPts val="1100"/>
              <a:buFont typeface="Arial"/>
              <a:buNone/>
            </a:pPr>
            <a:r>
              <a:rPr lang="en"/>
              <a:t>Clear the uploaded photos</a:t>
            </a:r>
            <a:endParaRPr/>
          </a:p>
          <a:p>
            <a:pPr indent="457200" lvl="0" marL="0" rtl="0" algn="l">
              <a:spcBef>
                <a:spcPts val="0"/>
              </a:spcBef>
              <a:spcAft>
                <a:spcPts val="0"/>
              </a:spcAft>
              <a:buClr>
                <a:schemeClr val="dk1"/>
              </a:buClr>
              <a:buSzPts val="1100"/>
              <a:buFont typeface="Arial"/>
              <a:buNone/>
            </a:pPr>
            <a:r>
              <a:rPr lang="en"/>
              <a:t>Upload different photos</a:t>
            </a:r>
            <a:endParaRPr/>
          </a:p>
          <a:p>
            <a:pPr indent="457200" lvl="0" marL="0" rtl="0" algn="l">
              <a:spcBef>
                <a:spcPts val="0"/>
              </a:spcBef>
              <a:spcAft>
                <a:spcPts val="0"/>
              </a:spcAft>
              <a:buClr>
                <a:schemeClr val="dk1"/>
              </a:buClr>
              <a:buSzPts val="1100"/>
              <a:buFont typeface="Arial"/>
              <a:buNone/>
            </a:pPr>
            <a:r>
              <a:rPr lang="en"/>
              <a:t>and give a name to the download folder, if desired.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cbf321593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cbf321593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an overview of our project’s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 starts on the home/upload page, selects a collection of photos, and clicks the upload button.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photos are sent to the backend, where we extract the metadata using the exif-parser javascript library, clean it, and turn it into tags.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tags include: time and date, camera and location information, and other pieces of information captured at the time of taking the photo.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also utilize the ChatGPT API to generate more complex tags based on the content of the photo.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other plug-ins could be added to generate a wider variety of tags.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photo paths, along with the associated tags, are then stored in the database where they can be retrieved and sent to the front-end tag selection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this page users can </a:t>
            </a:r>
            <a:r>
              <a:rPr lang="en"/>
              <a:t>filter</a:t>
            </a:r>
            <a:r>
              <a:rPr lang="en"/>
              <a:t> photos based on the provided tags and then download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cbf321593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cbf321593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far as the metadata, we originally made everything available to users without combing through it at all. We reasoned that there was a lot of </a:t>
            </a:r>
            <a:r>
              <a:rPr lang="en">
                <a:solidFill>
                  <a:schemeClr val="dk1"/>
                </a:solidFill>
              </a:rPr>
              <a:t>extraneous</a:t>
            </a:r>
            <a:r>
              <a:rPr lang="en">
                <a:solidFill>
                  <a:schemeClr val="dk1"/>
                </a:solidFill>
              </a:rPr>
              <a:t> data, so things like GPSSpeed, Brightness Value, and exposure program. We decided these were not things that the average user would even understand and the advanced user would likely never use to search for a photo. Therefore we processed all data before including it in our list of tags and ignored everything that we deemed unuseful. This is hardcoded and would require constant updating, as every camera manufacturer has its own set of native details that they write to their photo files. We also found that a lot of the data had potential to be useful but was stored in a strange format. This means we needed to read it in and think about how it worked, and then convert it to real useful tag categories. An example is that date and time were stored in milliseconds from the epoch, something that the average user cannot utilize to filter through their collections. We read that in and processed it through several custom functions to output our own tags which would allow users to filter via time of day, so morning, </a:t>
            </a:r>
            <a:r>
              <a:rPr lang="en">
                <a:solidFill>
                  <a:schemeClr val="dk1"/>
                </a:solidFill>
              </a:rPr>
              <a:t>afternoon</a:t>
            </a:r>
            <a:r>
              <a:rPr lang="en">
                <a:solidFill>
                  <a:schemeClr val="dk1"/>
                </a:solidFill>
              </a:rPr>
              <a:t>, evening and such, as well as seasons of the year.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3016396" y="0"/>
            <a:ext cx="8437202" cy="4671751"/>
          </a:xfrm>
          <a:prstGeom prst="rect">
            <a:avLst/>
          </a:prstGeom>
          <a:noFill/>
          <a:ln>
            <a:noFill/>
          </a:ln>
        </p:spPr>
      </p:pic>
      <p:sp>
        <p:nvSpPr>
          <p:cNvPr id="135" name="Google Shape;135;p13"/>
          <p:cNvSpPr txBox="1"/>
          <p:nvPr/>
        </p:nvSpPr>
        <p:spPr>
          <a:xfrm>
            <a:off x="548325" y="3067150"/>
            <a:ext cx="1836900" cy="14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Created</a:t>
            </a:r>
            <a:r>
              <a:rPr lang="en" sz="1300">
                <a:solidFill>
                  <a:schemeClr val="lt1"/>
                </a:solidFill>
                <a:latin typeface="Times New Roman"/>
                <a:ea typeface="Times New Roman"/>
                <a:cs typeface="Times New Roman"/>
                <a:sym typeface="Times New Roman"/>
              </a:rPr>
              <a:t> By:</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Matthew Pru</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Buck Harris</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Cody Sloan</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Connor Thorpen</a:t>
            </a:r>
            <a:endParaRPr sz="1300">
              <a:solidFill>
                <a:schemeClr val="lt1"/>
              </a:solidFill>
              <a:latin typeface="Times New Roman"/>
              <a:ea typeface="Times New Roman"/>
              <a:cs typeface="Times New Roman"/>
              <a:sym typeface="Times New Roman"/>
            </a:endParaRPr>
          </a:p>
        </p:txBody>
      </p:sp>
      <p:sp>
        <p:nvSpPr>
          <p:cNvPr id="136" name="Google Shape;13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Artificial Intelligence</a:t>
            </a:r>
            <a:endParaRPr/>
          </a:p>
        </p:txBody>
      </p:sp>
      <p:sp>
        <p:nvSpPr>
          <p:cNvPr id="238" name="Google Shape;23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2"/>
          <p:cNvPicPr preferRelativeResize="0"/>
          <p:nvPr/>
        </p:nvPicPr>
        <p:blipFill>
          <a:blip r:embed="rId3">
            <a:alphaModFix/>
          </a:blip>
          <a:stretch>
            <a:fillRect/>
          </a:stretch>
        </p:blipFill>
        <p:spPr>
          <a:xfrm>
            <a:off x="1067500" y="975725"/>
            <a:ext cx="7504999" cy="4007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Live Updates</a:t>
            </a:r>
            <a:endParaRPr/>
          </a:p>
        </p:txBody>
      </p:sp>
      <p:sp>
        <p:nvSpPr>
          <p:cNvPr id="245" name="Google Shape;24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23"/>
          <p:cNvPicPr preferRelativeResize="0"/>
          <p:nvPr/>
        </p:nvPicPr>
        <p:blipFill>
          <a:blip r:embed="rId3">
            <a:alphaModFix/>
          </a:blip>
          <a:stretch>
            <a:fillRect/>
          </a:stretch>
        </p:blipFill>
        <p:spPr>
          <a:xfrm>
            <a:off x="1064487" y="1010750"/>
            <a:ext cx="7577525" cy="4046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Boolean Search Parameters</a:t>
            </a:r>
            <a:endParaRPr/>
          </a:p>
        </p:txBody>
      </p:sp>
      <p:sp>
        <p:nvSpPr>
          <p:cNvPr id="252" name="Google Shape;25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24"/>
          <p:cNvPicPr preferRelativeResize="0"/>
          <p:nvPr/>
        </p:nvPicPr>
        <p:blipFill>
          <a:blip r:embed="rId3">
            <a:alphaModFix/>
          </a:blip>
          <a:stretch>
            <a:fillRect/>
          </a:stretch>
        </p:blipFill>
        <p:spPr>
          <a:xfrm>
            <a:off x="1076675" y="1015625"/>
            <a:ext cx="7568400" cy="404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Next?</a:t>
            </a:r>
            <a:endParaRPr/>
          </a:p>
        </p:txBody>
      </p:sp>
      <p:sp>
        <p:nvSpPr>
          <p:cNvPr id="259" name="Google Shape;259;p25"/>
          <p:cNvSpPr txBox="1"/>
          <p:nvPr>
            <p:ph idx="1" type="body"/>
          </p:nvPr>
        </p:nvSpPr>
        <p:spPr>
          <a:xfrm>
            <a:off x="1150550" y="1226725"/>
            <a:ext cx="7038900" cy="3436500"/>
          </a:xfrm>
          <a:prstGeom prst="rect">
            <a:avLst/>
          </a:prstGeom>
        </p:spPr>
        <p:txBody>
          <a:bodyPr anchorCtr="0" anchor="t" bIns="91425" lIns="91425" spcFirstLastPara="1" rIns="91425" wrap="square" tIns="91425">
            <a:normAutofit/>
          </a:bodyPr>
          <a:lstStyle/>
          <a:p>
            <a:pPr indent="-317500" lvl="0" marL="457200" rtl="0" algn="l">
              <a:lnSpc>
                <a:spcPct val="300000"/>
              </a:lnSpc>
              <a:spcBef>
                <a:spcPts val="0"/>
              </a:spcBef>
              <a:spcAft>
                <a:spcPts val="0"/>
              </a:spcAft>
              <a:buSzPts val="1400"/>
              <a:buChar char="●"/>
            </a:pPr>
            <a:r>
              <a:rPr lang="en" sz="1400"/>
              <a:t>Login management system</a:t>
            </a:r>
            <a:endParaRPr sz="1400"/>
          </a:p>
          <a:p>
            <a:pPr indent="-317500" lvl="0" marL="457200" rtl="0" algn="l">
              <a:lnSpc>
                <a:spcPct val="300000"/>
              </a:lnSpc>
              <a:spcBef>
                <a:spcPts val="0"/>
              </a:spcBef>
              <a:spcAft>
                <a:spcPts val="0"/>
              </a:spcAft>
              <a:buSzPts val="1400"/>
              <a:buChar char="●"/>
            </a:pPr>
            <a:r>
              <a:rPr lang="en" sz="1400"/>
              <a:t>Persistent photo storage</a:t>
            </a:r>
            <a:endParaRPr sz="1400"/>
          </a:p>
          <a:p>
            <a:pPr indent="-317500" lvl="0" marL="457200" rtl="0" algn="l">
              <a:lnSpc>
                <a:spcPct val="300000"/>
              </a:lnSpc>
              <a:spcBef>
                <a:spcPts val="0"/>
              </a:spcBef>
              <a:spcAft>
                <a:spcPts val="0"/>
              </a:spcAft>
              <a:buSzPts val="1400"/>
              <a:buChar char="●"/>
            </a:pPr>
            <a:r>
              <a:rPr lang="en" sz="1400"/>
              <a:t>Ability to process more file types</a:t>
            </a:r>
            <a:endParaRPr sz="1400"/>
          </a:p>
          <a:p>
            <a:pPr indent="-317500" lvl="0" marL="457200" rtl="0" algn="l">
              <a:lnSpc>
                <a:spcPct val="300000"/>
              </a:lnSpc>
              <a:spcBef>
                <a:spcPts val="0"/>
              </a:spcBef>
              <a:spcAft>
                <a:spcPts val="0"/>
              </a:spcAft>
              <a:buSzPts val="1400"/>
              <a:buChar char="●"/>
            </a:pPr>
            <a:r>
              <a:rPr lang="en" sz="1400"/>
              <a:t>Manually select a photo and add a tag to it</a:t>
            </a:r>
            <a:endParaRPr sz="1400"/>
          </a:p>
          <a:p>
            <a:pPr indent="-317500" lvl="0" marL="457200" rtl="0" algn="l">
              <a:lnSpc>
                <a:spcPct val="300000"/>
              </a:lnSpc>
              <a:spcBef>
                <a:spcPts val="0"/>
              </a:spcBef>
              <a:spcAft>
                <a:spcPts val="0"/>
              </a:spcAft>
              <a:buSzPts val="1400"/>
              <a:buChar char="●"/>
            </a:pPr>
            <a:r>
              <a:rPr lang="en" sz="1400"/>
              <a:t>Cloud storage</a:t>
            </a:r>
            <a:endParaRPr sz="1400"/>
          </a:p>
        </p:txBody>
      </p:sp>
      <p:sp>
        <p:nvSpPr>
          <p:cNvPr id="260" name="Google Shape;26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297850" y="1825800"/>
            <a:ext cx="3562200" cy="395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900"/>
              <a:t>Thank </a:t>
            </a:r>
            <a:endParaRPr b="1" sz="4900"/>
          </a:p>
          <a:p>
            <a:pPr indent="0" lvl="0" marL="0" rtl="0" algn="ctr">
              <a:spcBef>
                <a:spcPts val="0"/>
              </a:spcBef>
              <a:spcAft>
                <a:spcPts val="0"/>
              </a:spcAft>
              <a:buNone/>
            </a:pPr>
            <a:r>
              <a:rPr b="1" lang="en" sz="4900"/>
              <a:t>You</a:t>
            </a:r>
            <a:endParaRPr b="1" sz="4900"/>
          </a:p>
          <a:p>
            <a:pPr indent="0" lvl="0" marL="0" rtl="0" algn="l">
              <a:spcBef>
                <a:spcPts val="0"/>
              </a:spcBef>
              <a:spcAft>
                <a:spcPts val="0"/>
              </a:spcAft>
              <a:buNone/>
            </a:pPr>
            <a:r>
              <a:t/>
            </a:r>
            <a:endParaRPr/>
          </a:p>
        </p:txBody>
      </p:sp>
      <p:pic>
        <p:nvPicPr>
          <p:cNvPr id="266" name="Google Shape;266;p26"/>
          <p:cNvPicPr preferRelativeResize="0"/>
          <p:nvPr/>
        </p:nvPicPr>
        <p:blipFill rotWithShape="1">
          <a:blip r:embed="rId3">
            <a:alphaModFix/>
          </a:blip>
          <a:srcRect b="0" l="0" r="27235" t="11371"/>
          <a:stretch/>
        </p:blipFill>
        <p:spPr>
          <a:xfrm>
            <a:off x="3085175" y="569942"/>
            <a:ext cx="5935974" cy="4003621"/>
          </a:xfrm>
          <a:prstGeom prst="rect">
            <a:avLst/>
          </a:prstGeom>
          <a:noFill/>
          <a:ln>
            <a:noFill/>
          </a:ln>
        </p:spPr>
      </p:pic>
      <p:sp>
        <p:nvSpPr>
          <p:cNvPr id="267" name="Google Shape;2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to Solve</a:t>
            </a:r>
            <a:endParaRPr/>
          </a:p>
        </p:txBody>
      </p:sp>
      <p:sp>
        <p:nvSpPr>
          <p:cNvPr id="142" name="Google Shape;142;p14"/>
          <p:cNvSpPr txBox="1"/>
          <p:nvPr>
            <p:ph idx="1" type="body"/>
          </p:nvPr>
        </p:nvSpPr>
        <p:spPr>
          <a:xfrm>
            <a:off x="1056725" y="1307850"/>
            <a:ext cx="4305300" cy="2911200"/>
          </a:xfrm>
          <a:prstGeom prst="rect">
            <a:avLst/>
          </a:prstGeom>
        </p:spPr>
        <p:txBody>
          <a:bodyPr anchorCtr="0" anchor="t" bIns="91425" lIns="91425" spcFirstLastPara="1" rIns="91425" wrap="square" tIns="91425">
            <a:normAutofit/>
          </a:bodyPr>
          <a:lstStyle/>
          <a:p>
            <a:pPr indent="-317500" lvl="0" marL="457200" rtl="0" algn="l">
              <a:lnSpc>
                <a:spcPct val="300000"/>
              </a:lnSpc>
              <a:spcBef>
                <a:spcPts val="0"/>
              </a:spcBef>
              <a:spcAft>
                <a:spcPts val="0"/>
              </a:spcAft>
              <a:buSzPts val="1400"/>
              <a:buChar char="●"/>
            </a:pPr>
            <a:r>
              <a:rPr lang="en" sz="1400"/>
              <a:t>Photos take up a lot of space</a:t>
            </a:r>
            <a:endParaRPr sz="1400"/>
          </a:p>
          <a:p>
            <a:pPr indent="-317500" lvl="0" marL="457200" rtl="0" algn="l">
              <a:lnSpc>
                <a:spcPct val="300000"/>
              </a:lnSpc>
              <a:spcBef>
                <a:spcPts val="0"/>
              </a:spcBef>
              <a:spcAft>
                <a:spcPts val="0"/>
              </a:spcAft>
              <a:buSzPts val="1400"/>
              <a:buChar char="●"/>
            </a:pPr>
            <a:r>
              <a:rPr lang="en" sz="1400"/>
              <a:t>Hard to find specific photos</a:t>
            </a:r>
            <a:endParaRPr sz="1400"/>
          </a:p>
          <a:p>
            <a:pPr indent="-317500" lvl="0" marL="457200" rtl="0" algn="l">
              <a:lnSpc>
                <a:spcPct val="300000"/>
              </a:lnSpc>
              <a:spcBef>
                <a:spcPts val="0"/>
              </a:spcBef>
              <a:spcAft>
                <a:spcPts val="0"/>
              </a:spcAft>
              <a:buSzPts val="1400"/>
              <a:buChar char="●"/>
            </a:pPr>
            <a:r>
              <a:rPr lang="en" sz="1400"/>
              <a:t>O</a:t>
            </a:r>
            <a:r>
              <a:rPr lang="en" sz="1400"/>
              <a:t>rganizing photos efficiently can be difficult</a:t>
            </a:r>
            <a:endParaRPr sz="1400"/>
          </a:p>
          <a:p>
            <a:pPr indent="0" lvl="0" marL="0" rtl="0" algn="l">
              <a:spcBef>
                <a:spcPts val="0"/>
              </a:spcBef>
              <a:spcAft>
                <a:spcPts val="1200"/>
              </a:spcAft>
              <a:buNone/>
            </a:pPr>
            <a:r>
              <a:t/>
            </a:r>
            <a:endParaRPr sz="1400"/>
          </a:p>
        </p:txBody>
      </p:sp>
      <p:pic>
        <p:nvPicPr>
          <p:cNvPr id="143" name="Google Shape;143;p14"/>
          <p:cNvPicPr preferRelativeResize="0"/>
          <p:nvPr/>
        </p:nvPicPr>
        <p:blipFill>
          <a:blip r:embed="rId3">
            <a:alphaModFix/>
          </a:blip>
          <a:stretch>
            <a:fillRect/>
          </a:stretch>
        </p:blipFill>
        <p:spPr>
          <a:xfrm>
            <a:off x="5267250" y="1127450"/>
            <a:ext cx="3753900" cy="2999999"/>
          </a:xfrm>
          <a:prstGeom prst="rect">
            <a:avLst/>
          </a:prstGeom>
          <a:noFill/>
          <a:ln>
            <a:noFill/>
          </a:ln>
        </p:spPr>
      </p:pic>
      <p:sp>
        <p:nvSpPr>
          <p:cNvPr id="144" name="Google Shape;14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Idea</a:t>
            </a:r>
            <a:endParaRPr/>
          </a:p>
        </p:txBody>
      </p:sp>
      <p:sp>
        <p:nvSpPr>
          <p:cNvPr id="150" name="Google Shape;150;p15"/>
          <p:cNvSpPr txBox="1"/>
          <p:nvPr>
            <p:ph idx="1" type="body"/>
          </p:nvPr>
        </p:nvSpPr>
        <p:spPr>
          <a:xfrm>
            <a:off x="1177875" y="1307850"/>
            <a:ext cx="7038900" cy="29112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Build an application to  help organize large collections of photos</a:t>
            </a:r>
            <a:endParaRPr/>
          </a:p>
          <a:p>
            <a:pPr indent="-311150" lvl="0" marL="457200" rtl="0" algn="l">
              <a:lnSpc>
                <a:spcPct val="200000"/>
              </a:lnSpc>
              <a:spcBef>
                <a:spcPts val="0"/>
              </a:spcBef>
              <a:spcAft>
                <a:spcPts val="0"/>
              </a:spcAft>
              <a:buSzPts val="1300"/>
              <a:buChar char="●"/>
            </a:pPr>
            <a:r>
              <a:rPr lang="en"/>
              <a:t>Use a clean, interactive, and intuitive interface</a:t>
            </a:r>
            <a:endParaRPr/>
          </a:p>
          <a:p>
            <a:pPr indent="-311150" lvl="0" marL="457200" rtl="0" algn="l">
              <a:lnSpc>
                <a:spcPct val="200000"/>
              </a:lnSpc>
              <a:spcBef>
                <a:spcPts val="0"/>
              </a:spcBef>
              <a:spcAft>
                <a:spcPts val="0"/>
              </a:spcAft>
              <a:buSzPts val="1300"/>
              <a:buChar char="●"/>
            </a:pPr>
            <a:r>
              <a:rPr lang="en"/>
              <a:t>Implement basic features that are expected of other photo management apps</a:t>
            </a:r>
            <a:endParaRPr/>
          </a:p>
          <a:p>
            <a:pPr indent="-311150" lvl="0" marL="457200" rtl="0" algn="l">
              <a:lnSpc>
                <a:spcPct val="200000"/>
              </a:lnSpc>
              <a:spcBef>
                <a:spcPts val="0"/>
              </a:spcBef>
              <a:spcAft>
                <a:spcPts val="0"/>
              </a:spcAft>
              <a:buSzPts val="1300"/>
              <a:buChar char="●"/>
            </a:pPr>
            <a:r>
              <a:rPr lang="en"/>
              <a:t>Incorporate more advanced photo management features</a:t>
            </a:r>
            <a:endParaRPr/>
          </a:p>
        </p:txBody>
      </p:sp>
      <p:pic>
        <p:nvPicPr>
          <p:cNvPr id="151" name="Google Shape;151;p15"/>
          <p:cNvPicPr preferRelativeResize="0"/>
          <p:nvPr/>
        </p:nvPicPr>
        <p:blipFill rotWithShape="1">
          <a:blip r:embed="rId3">
            <a:alphaModFix/>
          </a:blip>
          <a:srcRect b="45872" l="830" r="16980" t="0"/>
          <a:stretch/>
        </p:blipFill>
        <p:spPr>
          <a:xfrm>
            <a:off x="5978200" y="2608900"/>
            <a:ext cx="3041275" cy="2058450"/>
          </a:xfrm>
          <a:prstGeom prst="rect">
            <a:avLst/>
          </a:prstGeom>
          <a:noFill/>
          <a:ln>
            <a:noFill/>
          </a:ln>
        </p:spPr>
      </p:pic>
      <p:sp>
        <p:nvSpPr>
          <p:cNvPr id="152" name="Google Shape;152;p15"/>
          <p:cNvSpPr txBox="1"/>
          <p:nvPr/>
        </p:nvSpPr>
        <p:spPr>
          <a:xfrm>
            <a:off x="6218875" y="4667350"/>
            <a:ext cx="25788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Prototype for image filtering display</a:t>
            </a:r>
            <a:endParaRPr i="1" sz="1300">
              <a:solidFill>
                <a:schemeClr val="lt1"/>
              </a:solidFill>
              <a:latin typeface="Lato"/>
              <a:ea typeface="Lato"/>
              <a:cs typeface="Lato"/>
              <a:sym typeface="Lato"/>
            </a:endParaRPr>
          </a:p>
        </p:txBody>
      </p:sp>
      <p:sp>
        <p:nvSpPr>
          <p:cNvPr id="153" name="Google Shape;15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Planning</a:t>
            </a:r>
            <a:endParaRPr/>
          </a:p>
        </p:txBody>
      </p:sp>
      <p:sp>
        <p:nvSpPr>
          <p:cNvPr id="159" name="Google Shape;159;p16"/>
          <p:cNvSpPr txBox="1"/>
          <p:nvPr>
            <p:ph idx="1" type="body"/>
          </p:nvPr>
        </p:nvSpPr>
        <p:spPr>
          <a:xfrm>
            <a:off x="1052550" y="1438350"/>
            <a:ext cx="7038900" cy="2911200"/>
          </a:xfrm>
          <a:prstGeom prst="rect">
            <a:avLst/>
          </a:prstGeom>
        </p:spPr>
        <p:txBody>
          <a:bodyPr anchorCtr="0" anchor="t" bIns="91425" lIns="91425" spcFirstLastPara="1" rIns="91425" wrap="square" tIns="91425">
            <a:normAutofit/>
          </a:bodyPr>
          <a:lstStyle/>
          <a:p>
            <a:pPr indent="-317500" lvl="0" marL="457200" rtl="0" algn="l">
              <a:lnSpc>
                <a:spcPct val="300000"/>
              </a:lnSpc>
              <a:spcBef>
                <a:spcPts val="0"/>
              </a:spcBef>
              <a:spcAft>
                <a:spcPts val="0"/>
              </a:spcAft>
              <a:buSzPts val="1400"/>
              <a:buChar char="●"/>
            </a:pPr>
            <a:r>
              <a:rPr lang="en" sz="1400"/>
              <a:t>Created a model for the app</a:t>
            </a:r>
            <a:endParaRPr sz="1400"/>
          </a:p>
          <a:p>
            <a:pPr indent="-317500" lvl="0" marL="457200" rtl="0" algn="l">
              <a:lnSpc>
                <a:spcPct val="300000"/>
              </a:lnSpc>
              <a:spcBef>
                <a:spcPts val="0"/>
              </a:spcBef>
              <a:spcAft>
                <a:spcPts val="0"/>
              </a:spcAft>
              <a:buSzPts val="1400"/>
              <a:buChar char="●"/>
            </a:pPr>
            <a:r>
              <a:rPr lang="en" sz="1400"/>
              <a:t>Decided on roles for group members</a:t>
            </a:r>
            <a:endParaRPr sz="1400"/>
          </a:p>
          <a:p>
            <a:pPr indent="-317500" lvl="0" marL="457200" rtl="0" algn="l">
              <a:lnSpc>
                <a:spcPct val="300000"/>
              </a:lnSpc>
              <a:spcBef>
                <a:spcPts val="0"/>
              </a:spcBef>
              <a:spcAft>
                <a:spcPts val="0"/>
              </a:spcAft>
              <a:buSzPts val="1400"/>
              <a:buChar char="●"/>
            </a:pPr>
            <a:r>
              <a:rPr lang="en" sz="1400"/>
              <a:t>Chose a technology stack</a:t>
            </a:r>
            <a:endParaRPr sz="1400"/>
          </a:p>
        </p:txBody>
      </p:sp>
      <p:pic>
        <p:nvPicPr>
          <p:cNvPr id="160" name="Google Shape;160;p16"/>
          <p:cNvPicPr preferRelativeResize="0"/>
          <p:nvPr/>
        </p:nvPicPr>
        <p:blipFill>
          <a:blip r:embed="rId3">
            <a:alphaModFix/>
          </a:blip>
          <a:stretch>
            <a:fillRect/>
          </a:stretch>
        </p:blipFill>
        <p:spPr>
          <a:xfrm>
            <a:off x="4953838" y="1004226"/>
            <a:ext cx="4140714" cy="3345323"/>
          </a:xfrm>
          <a:prstGeom prst="rect">
            <a:avLst/>
          </a:prstGeom>
          <a:noFill/>
          <a:ln>
            <a:noFill/>
          </a:ln>
        </p:spPr>
      </p:pic>
      <p:sp>
        <p:nvSpPr>
          <p:cNvPr id="161" name="Google Shape;161;p16"/>
          <p:cNvSpPr txBox="1"/>
          <p:nvPr/>
        </p:nvSpPr>
        <p:spPr>
          <a:xfrm>
            <a:off x="6026550" y="4349550"/>
            <a:ext cx="19953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Prototype for landing page</a:t>
            </a:r>
            <a:endParaRPr i="1" sz="1300">
              <a:solidFill>
                <a:schemeClr val="lt1"/>
              </a:solidFill>
              <a:latin typeface="Lato"/>
              <a:ea typeface="Lato"/>
              <a:cs typeface="Lato"/>
              <a:sym typeface="Lato"/>
            </a:endParaRPr>
          </a:p>
        </p:txBody>
      </p:sp>
      <p:sp>
        <p:nvSpPr>
          <p:cNvPr id="162" name="Google Shape;16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idx="1" type="body"/>
          </p:nvPr>
        </p:nvSpPr>
        <p:spPr>
          <a:xfrm>
            <a:off x="946900" y="1160275"/>
            <a:ext cx="4776900" cy="1152000"/>
          </a:xfrm>
          <a:prstGeom prst="rect">
            <a:avLst/>
          </a:prstGeom>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sz="1400"/>
              <a:t>We started by creating a skeleton of the project</a:t>
            </a:r>
            <a:endParaRPr sz="1400"/>
          </a:p>
          <a:p>
            <a:pPr indent="-317500" lvl="0" marL="457200" rtl="0" algn="l">
              <a:lnSpc>
                <a:spcPct val="200000"/>
              </a:lnSpc>
              <a:spcBef>
                <a:spcPts val="0"/>
              </a:spcBef>
              <a:spcAft>
                <a:spcPts val="0"/>
              </a:spcAft>
              <a:buSzPts val="1400"/>
              <a:buChar char="●"/>
            </a:pPr>
            <a:r>
              <a:rPr lang="en" sz="1400"/>
              <a:t>Then we worked on adding features to the display</a:t>
            </a:r>
            <a:endParaRPr sz="1400"/>
          </a:p>
        </p:txBody>
      </p:sp>
      <p:sp>
        <p:nvSpPr>
          <p:cNvPr id="168" name="Google Shape;168;p17"/>
          <p:cNvSpPr txBox="1"/>
          <p:nvPr>
            <p:ph type="title"/>
          </p:nvPr>
        </p:nvSpPr>
        <p:spPr>
          <a:xfrm>
            <a:off x="1089975" y="4308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Getting to Work</a:t>
            </a:r>
            <a:endParaRPr/>
          </a:p>
        </p:txBody>
      </p:sp>
      <p:pic>
        <p:nvPicPr>
          <p:cNvPr id="169" name="Google Shape;169;p17"/>
          <p:cNvPicPr preferRelativeResize="0"/>
          <p:nvPr/>
        </p:nvPicPr>
        <p:blipFill rotWithShape="1">
          <a:blip r:embed="rId3">
            <a:alphaModFix/>
          </a:blip>
          <a:srcRect b="19585" l="21476" r="21481" t="19591"/>
          <a:stretch/>
        </p:blipFill>
        <p:spPr>
          <a:xfrm>
            <a:off x="5447375" y="51775"/>
            <a:ext cx="3647899" cy="1895405"/>
          </a:xfrm>
          <a:prstGeom prst="rect">
            <a:avLst/>
          </a:prstGeom>
          <a:noFill/>
          <a:ln>
            <a:noFill/>
          </a:ln>
        </p:spPr>
      </p:pic>
      <p:sp>
        <p:nvSpPr>
          <p:cNvPr id="170" name="Google Shape;170;p17"/>
          <p:cNvSpPr txBox="1"/>
          <p:nvPr/>
        </p:nvSpPr>
        <p:spPr>
          <a:xfrm>
            <a:off x="6037307" y="1947180"/>
            <a:ext cx="2468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1"/>
                </a:solidFill>
                <a:latin typeface="Lato"/>
                <a:ea typeface="Lato"/>
                <a:cs typeface="Lato"/>
                <a:sym typeface="Lato"/>
              </a:rPr>
              <a:t>Early version of the home/upload page</a:t>
            </a:r>
            <a:endParaRPr i="1" sz="1100">
              <a:solidFill>
                <a:schemeClr val="lt1"/>
              </a:solidFill>
              <a:latin typeface="Lato"/>
              <a:ea typeface="Lato"/>
              <a:cs typeface="Lato"/>
              <a:sym typeface="Lato"/>
            </a:endParaRPr>
          </a:p>
        </p:txBody>
      </p:sp>
      <p:sp>
        <p:nvSpPr>
          <p:cNvPr id="171" name="Google Shape;171;p17"/>
          <p:cNvSpPr txBox="1"/>
          <p:nvPr/>
        </p:nvSpPr>
        <p:spPr>
          <a:xfrm>
            <a:off x="3254475" y="4726725"/>
            <a:ext cx="2709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lt1"/>
                </a:solidFill>
                <a:latin typeface="Lato"/>
                <a:ea typeface="Lato"/>
                <a:cs typeface="Lato"/>
                <a:sym typeface="Lato"/>
              </a:rPr>
              <a:t>Early version of the tag selection page</a:t>
            </a:r>
            <a:endParaRPr i="1" sz="1300">
              <a:solidFill>
                <a:schemeClr val="lt1"/>
              </a:solidFill>
              <a:latin typeface="Lato"/>
              <a:ea typeface="Lato"/>
              <a:cs typeface="Lato"/>
              <a:sym typeface="Lato"/>
            </a:endParaRPr>
          </a:p>
        </p:txBody>
      </p:sp>
      <p:pic>
        <p:nvPicPr>
          <p:cNvPr id="172" name="Google Shape;172;p17"/>
          <p:cNvPicPr preferRelativeResize="0"/>
          <p:nvPr/>
        </p:nvPicPr>
        <p:blipFill rotWithShape="1">
          <a:blip r:embed="rId4">
            <a:alphaModFix/>
          </a:blip>
          <a:srcRect b="24482" l="0" r="0" t="0"/>
          <a:stretch/>
        </p:blipFill>
        <p:spPr>
          <a:xfrm>
            <a:off x="1399938" y="2274575"/>
            <a:ext cx="6344126" cy="2528450"/>
          </a:xfrm>
          <a:prstGeom prst="rect">
            <a:avLst/>
          </a:prstGeom>
          <a:noFill/>
          <a:ln>
            <a:noFill/>
          </a:ln>
        </p:spPr>
      </p:pic>
      <p:sp>
        <p:nvSpPr>
          <p:cNvPr id="173" name="Google Shape;17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Early Challenges</a:t>
            </a:r>
            <a:endParaRPr/>
          </a:p>
        </p:txBody>
      </p:sp>
      <p:sp>
        <p:nvSpPr>
          <p:cNvPr id="179" name="Google Shape;179;p18"/>
          <p:cNvSpPr txBox="1"/>
          <p:nvPr>
            <p:ph idx="1" type="body"/>
          </p:nvPr>
        </p:nvSpPr>
        <p:spPr>
          <a:xfrm>
            <a:off x="1297500" y="1307850"/>
            <a:ext cx="7038900" cy="3576000"/>
          </a:xfrm>
          <a:prstGeom prst="rect">
            <a:avLst/>
          </a:prstGeom>
        </p:spPr>
        <p:txBody>
          <a:bodyPr anchorCtr="0" anchor="t" bIns="91425" lIns="91425" spcFirstLastPara="1" rIns="91425" wrap="square" tIns="91425">
            <a:normAutofit/>
          </a:bodyPr>
          <a:lstStyle/>
          <a:p>
            <a:pPr indent="-317500" lvl="0" marL="457200" rtl="0" algn="l">
              <a:lnSpc>
                <a:spcPct val="300000"/>
              </a:lnSpc>
              <a:spcBef>
                <a:spcPts val="0"/>
              </a:spcBef>
              <a:spcAft>
                <a:spcPts val="0"/>
              </a:spcAft>
              <a:buSzPts val="1400"/>
              <a:buChar char="●"/>
            </a:pPr>
            <a:r>
              <a:rPr lang="en" sz="1400"/>
              <a:t>The individual roles didn’t stick for long</a:t>
            </a:r>
            <a:endParaRPr sz="1400"/>
          </a:p>
          <a:p>
            <a:pPr indent="-317500" lvl="0" marL="457200" rtl="0" algn="l">
              <a:lnSpc>
                <a:spcPct val="300000"/>
              </a:lnSpc>
              <a:spcBef>
                <a:spcPts val="0"/>
              </a:spcBef>
              <a:spcAft>
                <a:spcPts val="0"/>
              </a:spcAft>
              <a:buSzPts val="1400"/>
              <a:buChar char="●"/>
            </a:pPr>
            <a:r>
              <a:rPr lang="en" sz="1400"/>
              <a:t>We lacked a sense of direction for the project</a:t>
            </a:r>
            <a:endParaRPr sz="1400"/>
          </a:p>
          <a:p>
            <a:pPr indent="-317500" lvl="0" marL="457200" rtl="0" algn="l">
              <a:lnSpc>
                <a:spcPct val="300000"/>
              </a:lnSpc>
              <a:spcBef>
                <a:spcPts val="0"/>
              </a:spcBef>
              <a:spcAft>
                <a:spcPts val="0"/>
              </a:spcAft>
              <a:buSzPts val="1400"/>
              <a:buChar char="●"/>
            </a:pPr>
            <a:r>
              <a:rPr lang="en" sz="1400"/>
              <a:t>Photos were too large to store in the database. </a:t>
            </a:r>
            <a:endParaRPr sz="1400"/>
          </a:p>
          <a:p>
            <a:pPr indent="-317500" lvl="0" marL="457200" rtl="0" algn="l">
              <a:lnSpc>
                <a:spcPct val="300000"/>
              </a:lnSpc>
              <a:spcBef>
                <a:spcPts val="0"/>
              </a:spcBef>
              <a:spcAft>
                <a:spcPts val="0"/>
              </a:spcAft>
              <a:buSzPts val="1400"/>
              <a:buChar char="●"/>
            </a:pPr>
            <a:r>
              <a:rPr lang="en" sz="1400"/>
              <a:t>Time management and work consistency</a:t>
            </a:r>
            <a:endParaRPr sz="1400"/>
          </a:p>
        </p:txBody>
      </p:sp>
      <p:sp>
        <p:nvSpPr>
          <p:cNvPr id="180" name="Google Shape;1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Restructuring</a:t>
            </a:r>
            <a:endParaRPr/>
          </a:p>
        </p:txBody>
      </p:sp>
      <p:pic>
        <p:nvPicPr>
          <p:cNvPr id="186" name="Google Shape;186;p19"/>
          <p:cNvPicPr preferRelativeResize="0"/>
          <p:nvPr/>
        </p:nvPicPr>
        <p:blipFill rotWithShape="1">
          <a:blip r:embed="rId3">
            <a:alphaModFix/>
          </a:blip>
          <a:srcRect b="0" l="0" r="0" t="0"/>
          <a:stretch/>
        </p:blipFill>
        <p:spPr>
          <a:xfrm>
            <a:off x="163125" y="1392788"/>
            <a:ext cx="4046168" cy="2677774"/>
          </a:xfrm>
          <a:prstGeom prst="rect">
            <a:avLst/>
          </a:prstGeom>
          <a:noFill/>
          <a:ln>
            <a:noFill/>
          </a:ln>
        </p:spPr>
      </p:pic>
      <p:pic>
        <p:nvPicPr>
          <p:cNvPr id="187" name="Google Shape;187;p19"/>
          <p:cNvPicPr preferRelativeResize="0"/>
          <p:nvPr/>
        </p:nvPicPr>
        <p:blipFill>
          <a:blip r:embed="rId4">
            <a:alphaModFix/>
          </a:blip>
          <a:stretch>
            <a:fillRect/>
          </a:stretch>
        </p:blipFill>
        <p:spPr>
          <a:xfrm>
            <a:off x="4467060" y="1392800"/>
            <a:ext cx="4513802" cy="2677749"/>
          </a:xfrm>
          <a:prstGeom prst="rect">
            <a:avLst/>
          </a:prstGeom>
          <a:noFill/>
          <a:ln>
            <a:noFill/>
          </a:ln>
        </p:spPr>
      </p:pic>
      <p:sp>
        <p:nvSpPr>
          <p:cNvPr id="188" name="Google Shape;188;p19"/>
          <p:cNvSpPr txBox="1"/>
          <p:nvPr/>
        </p:nvSpPr>
        <p:spPr>
          <a:xfrm>
            <a:off x="1182413" y="4070550"/>
            <a:ext cx="200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lt1"/>
                </a:solidFill>
                <a:latin typeface="Lato"/>
                <a:ea typeface="Lato"/>
                <a:cs typeface="Lato"/>
                <a:sym typeface="Lato"/>
              </a:rPr>
              <a:t>Restructured </a:t>
            </a:r>
            <a:r>
              <a:rPr i="1" lang="en" sz="1100">
                <a:solidFill>
                  <a:schemeClr val="lt1"/>
                </a:solidFill>
                <a:latin typeface="Lato"/>
                <a:ea typeface="Lato"/>
                <a:cs typeface="Lato"/>
                <a:sym typeface="Lato"/>
              </a:rPr>
              <a:t>home/upload page</a:t>
            </a:r>
            <a:endParaRPr/>
          </a:p>
        </p:txBody>
      </p:sp>
      <p:sp>
        <p:nvSpPr>
          <p:cNvPr id="189" name="Google Shape;189;p19"/>
          <p:cNvSpPr txBox="1"/>
          <p:nvPr/>
        </p:nvSpPr>
        <p:spPr>
          <a:xfrm>
            <a:off x="5720163" y="4070550"/>
            <a:ext cx="200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lt1"/>
                </a:solidFill>
                <a:latin typeface="Lato"/>
                <a:ea typeface="Lato"/>
                <a:cs typeface="Lato"/>
                <a:sym typeface="Lato"/>
              </a:rPr>
              <a:t>Restructured tag selection page</a:t>
            </a:r>
            <a:endParaRPr/>
          </a:p>
        </p:txBody>
      </p:sp>
      <p:sp>
        <p:nvSpPr>
          <p:cNvPr id="190" name="Google Shape;19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1297500" y="393750"/>
            <a:ext cx="7038900" cy="6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endParaRPr/>
          </a:p>
        </p:txBody>
      </p:sp>
      <p:sp>
        <p:nvSpPr>
          <p:cNvPr id="196" name="Google Shape;19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0"/>
          <p:cNvSpPr/>
          <p:nvPr/>
        </p:nvSpPr>
        <p:spPr>
          <a:xfrm>
            <a:off x="2360600" y="1387500"/>
            <a:ext cx="1375200" cy="1137000"/>
          </a:xfrm>
          <a:prstGeom prst="rect">
            <a:avLst/>
          </a:prstGeom>
          <a:solidFill>
            <a:schemeClr val="accent1"/>
          </a:solidFill>
          <a:ln cap="flat" cmpd="sng" w="9525">
            <a:solidFill>
              <a:srgbClr val="BBBB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 name="Google Shape;198;p20"/>
          <p:cNvSpPr/>
          <p:nvPr/>
        </p:nvSpPr>
        <p:spPr>
          <a:xfrm>
            <a:off x="5831075" y="1303650"/>
            <a:ext cx="1342800" cy="1304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20"/>
          <p:cNvSpPr txBox="1"/>
          <p:nvPr/>
        </p:nvSpPr>
        <p:spPr>
          <a:xfrm>
            <a:off x="2512325" y="955700"/>
            <a:ext cx="97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Front-end</a:t>
            </a:r>
            <a:endParaRPr sz="1300">
              <a:solidFill>
                <a:schemeClr val="lt1"/>
              </a:solidFill>
              <a:latin typeface="Lato"/>
              <a:ea typeface="Lato"/>
              <a:cs typeface="Lato"/>
              <a:sym typeface="Lato"/>
            </a:endParaRPr>
          </a:p>
        </p:txBody>
      </p:sp>
      <p:sp>
        <p:nvSpPr>
          <p:cNvPr id="200" name="Google Shape;200;p20"/>
          <p:cNvSpPr txBox="1"/>
          <p:nvPr/>
        </p:nvSpPr>
        <p:spPr>
          <a:xfrm>
            <a:off x="6055775" y="955700"/>
            <a:ext cx="89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Back-end</a:t>
            </a:r>
            <a:endParaRPr sz="1300">
              <a:solidFill>
                <a:schemeClr val="lt1"/>
              </a:solidFill>
              <a:latin typeface="Lato"/>
              <a:ea typeface="Lato"/>
              <a:cs typeface="Lato"/>
              <a:sym typeface="Lato"/>
            </a:endParaRPr>
          </a:p>
        </p:txBody>
      </p:sp>
      <p:sp>
        <p:nvSpPr>
          <p:cNvPr id="201" name="Google Shape;201;p20"/>
          <p:cNvSpPr/>
          <p:nvPr/>
        </p:nvSpPr>
        <p:spPr>
          <a:xfrm>
            <a:off x="5961063" y="3289275"/>
            <a:ext cx="1082825" cy="1361600"/>
          </a:xfrm>
          <a:prstGeom prst="flowChartMagneticDisk">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20"/>
          <p:cNvSpPr/>
          <p:nvPr/>
        </p:nvSpPr>
        <p:spPr>
          <a:xfrm>
            <a:off x="2360600" y="3401575"/>
            <a:ext cx="1375200" cy="1137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3" name="Google Shape;203;p20"/>
          <p:cNvCxnSpPr>
            <a:endCxn id="198" idx="2"/>
          </p:cNvCxnSpPr>
          <p:nvPr/>
        </p:nvCxnSpPr>
        <p:spPr>
          <a:xfrm flipH="1" rot="10800000">
            <a:off x="3746675" y="1956000"/>
            <a:ext cx="2084400" cy="5400"/>
          </a:xfrm>
          <a:prstGeom prst="straightConnector1">
            <a:avLst/>
          </a:prstGeom>
          <a:noFill/>
          <a:ln cap="flat" cmpd="sng" w="38100">
            <a:solidFill>
              <a:schemeClr val="dk2"/>
            </a:solidFill>
            <a:prstDash val="solid"/>
            <a:round/>
            <a:headEnd len="med" w="med" type="none"/>
            <a:tailEnd len="med" w="med" type="triangle"/>
          </a:ln>
        </p:spPr>
      </p:cxnSp>
      <p:cxnSp>
        <p:nvCxnSpPr>
          <p:cNvPr id="204" name="Google Shape;204;p20"/>
          <p:cNvCxnSpPr/>
          <p:nvPr/>
        </p:nvCxnSpPr>
        <p:spPr>
          <a:xfrm flipH="1" rot="10800000">
            <a:off x="3733175" y="2252475"/>
            <a:ext cx="2152800" cy="1173300"/>
          </a:xfrm>
          <a:prstGeom prst="straightConnector1">
            <a:avLst/>
          </a:prstGeom>
          <a:noFill/>
          <a:ln cap="flat" cmpd="sng" w="38100">
            <a:solidFill>
              <a:schemeClr val="dk2"/>
            </a:solidFill>
            <a:prstDash val="solid"/>
            <a:round/>
            <a:headEnd len="med" w="med" type="none"/>
            <a:tailEnd len="med" w="med" type="triangle"/>
          </a:ln>
        </p:spPr>
      </p:cxnSp>
      <p:cxnSp>
        <p:nvCxnSpPr>
          <p:cNvPr id="205" name="Google Shape;205;p20"/>
          <p:cNvCxnSpPr/>
          <p:nvPr/>
        </p:nvCxnSpPr>
        <p:spPr>
          <a:xfrm flipH="1" rot="10800000">
            <a:off x="2993075" y="2516538"/>
            <a:ext cx="8700" cy="864600"/>
          </a:xfrm>
          <a:prstGeom prst="straightConnector1">
            <a:avLst/>
          </a:prstGeom>
          <a:noFill/>
          <a:ln cap="flat" cmpd="sng" w="38100">
            <a:solidFill>
              <a:schemeClr val="dk2"/>
            </a:solidFill>
            <a:prstDash val="solid"/>
            <a:round/>
            <a:headEnd len="med" w="med" type="none"/>
            <a:tailEnd len="med" w="med" type="triangle"/>
          </a:ln>
        </p:spPr>
      </p:cxnSp>
      <p:sp>
        <p:nvSpPr>
          <p:cNvPr id="206" name="Google Shape;206;p20"/>
          <p:cNvSpPr txBox="1"/>
          <p:nvPr/>
        </p:nvSpPr>
        <p:spPr>
          <a:xfrm>
            <a:off x="4103975" y="1582400"/>
            <a:ext cx="147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Uploaded Photos</a:t>
            </a:r>
            <a:endParaRPr sz="1300">
              <a:solidFill>
                <a:schemeClr val="lt1"/>
              </a:solidFill>
              <a:latin typeface="Lato"/>
              <a:ea typeface="Lato"/>
              <a:cs typeface="Lato"/>
              <a:sym typeface="Lato"/>
            </a:endParaRPr>
          </a:p>
        </p:txBody>
      </p:sp>
      <p:sp>
        <p:nvSpPr>
          <p:cNvPr id="207" name="Google Shape;207;p20"/>
          <p:cNvSpPr txBox="1"/>
          <p:nvPr/>
        </p:nvSpPr>
        <p:spPr>
          <a:xfrm>
            <a:off x="2376875" y="1636075"/>
            <a:ext cx="1342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Home/Upload Page</a:t>
            </a:r>
            <a:endParaRPr sz="1300">
              <a:solidFill>
                <a:schemeClr val="lt1"/>
              </a:solidFill>
              <a:latin typeface="Lato"/>
              <a:ea typeface="Lato"/>
              <a:cs typeface="Lato"/>
              <a:sym typeface="Lato"/>
            </a:endParaRPr>
          </a:p>
        </p:txBody>
      </p:sp>
      <p:sp>
        <p:nvSpPr>
          <p:cNvPr id="208" name="Google Shape;208;p20"/>
          <p:cNvSpPr txBox="1"/>
          <p:nvPr/>
        </p:nvSpPr>
        <p:spPr>
          <a:xfrm>
            <a:off x="2376800" y="3676625"/>
            <a:ext cx="1342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Tag Selection Page</a:t>
            </a:r>
            <a:endParaRPr sz="1300">
              <a:solidFill>
                <a:schemeClr val="lt1"/>
              </a:solidFill>
              <a:latin typeface="Lato"/>
              <a:ea typeface="Lato"/>
              <a:cs typeface="Lato"/>
              <a:sym typeface="Lato"/>
            </a:endParaRPr>
          </a:p>
        </p:txBody>
      </p:sp>
      <p:sp>
        <p:nvSpPr>
          <p:cNvPr id="209" name="Google Shape;209;p20"/>
          <p:cNvSpPr txBox="1"/>
          <p:nvPr/>
        </p:nvSpPr>
        <p:spPr>
          <a:xfrm>
            <a:off x="5717375" y="1653325"/>
            <a:ext cx="1570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Extract &amp; Clean Metadata</a:t>
            </a:r>
            <a:endParaRPr sz="1300">
              <a:solidFill>
                <a:schemeClr val="lt1"/>
              </a:solidFill>
              <a:latin typeface="Lato"/>
              <a:ea typeface="Lato"/>
              <a:cs typeface="Lato"/>
              <a:sym typeface="Lato"/>
            </a:endParaRPr>
          </a:p>
        </p:txBody>
      </p:sp>
      <p:sp>
        <p:nvSpPr>
          <p:cNvPr id="210" name="Google Shape;210;p20"/>
          <p:cNvSpPr txBox="1"/>
          <p:nvPr/>
        </p:nvSpPr>
        <p:spPr>
          <a:xfrm>
            <a:off x="6055775" y="3777625"/>
            <a:ext cx="89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Database</a:t>
            </a:r>
            <a:endParaRPr sz="1300">
              <a:solidFill>
                <a:schemeClr val="lt1"/>
              </a:solidFill>
              <a:latin typeface="Lato"/>
              <a:ea typeface="Lato"/>
              <a:cs typeface="Lato"/>
              <a:sym typeface="Lato"/>
            </a:endParaRPr>
          </a:p>
        </p:txBody>
      </p:sp>
      <p:sp>
        <p:nvSpPr>
          <p:cNvPr id="211" name="Google Shape;211;p20"/>
          <p:cNvSpPr txBox="1"/>
          <p:nvPr/>
        </p:nvSpPr>
        <p:spPr>
          <a:xfrm>
            <a:off x="6567450" y="2756363"/>
            <a:ext cx="157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Photo Paths/Tags</a:t>
            </a:r>
            <a:endParaRPr sz="1300">
              <a:solidFill>
                <a:schemeClr val="lt1"/>
              </a:solidFill>
              <a:latin typeface="Lato"/>
              <a:ea typeface="Lato"/>
              <a:cs typeface="Lato"/>
              <a:sym typeface="Lato"/>
            </a:endParaRPr>
          </a:p>
        </p:txBody>
      </p:sp>
      <p:sp>
        <p:nvSpPr>
          <p:cNvPr id="212" name="Google Shape;212;p20"/>
          <p:cNvSpPr/>
          <p:nvPr/>
        </p:nvSpPr>
        <p:spPr>
          <a:xfrm rot="10800000">
            <a:off x="7173868" y="1616855"/>
            <a:ext cx="1658700" cy="678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20"/>
          <p:cNvSpPr txBox="1"/>
          <p:nvPr/>
        </p:nvSpPr>
        <p:spPr>
          <a:xfrm rot="-1654815">
            <a:off x="4155639" y="2583745"/>
            <a:ext cx="893539" cy="3848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Reupload</a:t>
            </a:r>
            <a:endParaRPr sz="1300">
              <a:solidFill>
                <a:schemeClr val="lt1"/>
              </a:solidFill>
              <a:latin typeface="Lato"/>
              <a:ea typeface="Lato"/>
              <a:cs typeface="Lato"/>
              <a:sym typeface="Lato"/>
            </a:endParaRPr>
          </a:p>
        </p:txBody>
      </p:sp>
      <p:sp>
        <p:nvSpPr>
          <p:cNvPr id="214" name="Google Shape;214;p20"/>
          <p:cNvSpPr txBox="1"/>
          <p:nvPr/>
        </p:nvSpPr>
        <p:spPr>
          <a:xfrm>
            <a:off x="7428850" y="1766250"/>
            <a:ext cx="134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ChatGPT Plugin</a:t>
            </a:r>
            <a:endParaRPr sz="1300">
              <a:solidFill>
                <a:schemeClr val="lt1"/>
              </a:solidFill>
              <a:latin typeface="Lato"/>
              <a:ea typeface="Lato"/>
              <a:cs typeface="Lato"/>
              <a:sym typeface="Lato"/>
            </a:endParaRPr>
          </a:p>
        </p:txBody>
      </p:sp>
      <p:sp>
        <p:nvSpPr>
          <p:cNvPr id="215" name="Google Shape;215;p20"/>
          <p:cNvSpPr txBox="1"/>
          <p:nvPr/>
        </p:nvSpPr>
        <p:spPr>
          <a:xfrm>
            <a:off x="2436425" y="2832300"/>
            <a:ext cx="82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Clear</a:t>
            </a:r>
            <a:endParaRPr sz="1300">
              <a:solidFill>
                <a:schemeClr val="lt1"/>
              </a:solidFill>
              <a:latin typeface="Lato"/>
              <a:ea typeface="Lato"/>
              <a:cs typeface="Lato"/>
              <a:sym typeface="Lato"/>
            </a:endParaRPr>
          </a:p>
        </p:txBody>
      </p:sp>
      <p:cxnSp>
        <p:nvCxnSpPr>
          <p:cNvPr id="216" name="Google Shape;216;p20"/>
          <p:cNvCxnSpPr>
            <a:stCxn id="198" idx="4"/>
            <a:endCxn id="201" idx="1"/>
          </p:cNvCxnSpPr>
          <p:nvPr/>
        </p:nvCxnSpPr>
        <p:spPr>
          <a:xfrm>
            <a:off x="6502475" y="2608350"/>
            <a:ext cx="0" cy="681000"/>
          </a:xfrm>
          <a:prstGeom prst="straightConnector1">
            <a:avLst/>
          </a:prstGeom>
          <a:noFill/>
          <a:ln cap="flat" cmpd="sng" w="38100">
            <a:solidFill>
              <a:schemeClr val="dk2"/>
            </a:solidFill>
            <a:prstDash val="solid"/>
            <a:round/>
            <a:headEnd len="med" w="med" type="triangle"/>
            <a:tailEnd len="med" w="med" type="triangle"/>
          </a:ln>
        </p:spPr>
      </p:cxnSp>
      <p:cxnSp>
        <p:nvCxnSpPr>
          <p:cNvPr id="217" name="Google Shape;217;p20"/>
          <p:cNvCxnSpPr>
            <a:endCxn id="207" idx="1"/>
          </p:cNvCxnSpPr>
          <p:nvPr/>
        </p:nvCxnSpPr>
        <p:spPr>
          <a:xfrm>
            <a:off x="1271675" y="1917175"/>
            <a:ext cx="1105200" cy="11400"/>
          </a:xfrm>
          <a:prstGeom prst="straightConnector1">
            <a:avLst/>
          </a:prstGeom>
          <a:noFill/>
          <a:ln cap="flat" cmpd="sng" w="38100">
            <a:solidFill>
              <a:schemeClr val="dk2"/>
            </a:solidFill>
            <a:prstDash val="solid"/>
            <a:round/>
            <a:headEnd len="med" w="med" type="none"/>
            <a:tailEnd len="med" w="med" type="triangle"/>
          </a:ln>
        </p:spPr>
      </p:cxnSp>
      <p:cxnSp>
        <p:nvCxnSpPr>
          <p:cNvPr id="218" name="Google Shape;218;p20"/>
          <p:cNvCxnSpPr/>
          <p:nvPr/>
        </p:nvCxnSpPr>
        <p:spPr>
          <a:xfrm flipH="1">
            <a:off x="3748436" y="2422056"/>
            <a:ext cx="2294700" cy="1370400"/>
          </a:xfrm>
          <a:prstGeom prst="straightConnector1">
            <a:avLst/>
          </a:prstGeom>
          <a:noFill/>
          <a:ln cap="flat" cmpd="sng" w="38100">
            <a:solidFill>
              <a:schemeClr val="dk2"/>
            </a:solidFill>
            <a:prstDash val="solid"/>
            <a:round/>
            <a:headEnd len="med" w="med" type="none"/>
            <a:tailEnd len="med" w="med" type="triangle"/>
          </a:ln>
        </p:spPr>
      </p:cxnSp>
      <p:sp>
        <p:nvSpPr>
          <p:cNvPr id="219" name="Google Shape;219;p20"/>
          <p:cNvSpPr txBox="1"/>
          <p:nvPr/>
        </p:nvSpPr>
        <p:spPr>
          <a:xfrm rot="-1805222">
            <a:off x="4334113" y="2996550"/>
            <a:ext cx="1570271" cy="38483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Photo Paths/Tags</a:t>
            </a:r>
            <a:endParaRPr sz="1300">
              <a:solidFill>
                <a:schemeClr val="lt1"/>
              </a:solidFill>
              <a:latin typeface="Lato"/>
              <a:ea typeface="Lato"/>
              <a:cs typeface="Lato"/>
              <a:sym typeface="Lato"/>
            </a:endParaRPr>
          </a:p>
        </p:txBody>
      </p:sp>
      <p:cxnSp>
        <p:nvCxnSpPr>
          <p:cNvPr id="220" name="Google Shape;220;p20"/>
          <p:cNvCxnSpPr>
            <a:stCxn id="208" idx="1"/>
            <a:endCxn id="221" idx="3"/>
          </p:cNvCxnSpPr>
          <p:nvPr/>
        </p:nvCxnSpPr>
        <p:spPr>
          <a:xfrm flipH="1">
            <a:off x="1271600" y="3969125"/>
            <a:ext cx="1105200" cy="900"/>
          </a:xfrm>
          <a:prstGeom prst="straightConnector1">
            <a:avLst/>
          </a:prstGeom>
          <a:noFill/>
          <a:ln cap="flat" cmpd="sng" w="38100">
            <a:solidFill>
              <a:schemeClr val="dk2"/>
            </a:solidFill>
            <a:prstDash val="solid"/>
            <a:round/>
            <a:headEnd len="med" w="med" type="none"/>
            <a:tailEnd len="med" w="med" type="triangle"/>
          </a:ln>
        </p:spPr>
      </p:cxnSp>
      <p:sp>
        <p:nvSpPr>
          <p:cNvPr id="221" name="Google Shape;221;p20"/>
          <p:cNvSpPr/>
          <p:nvPr/>
        </p:nvSpPr>
        <p:spPr>
          <a:xfrm>
            <a:off x="378275" y="3349825"/>
            <a:ext cx="893400" cy="1240500"/>
          </a:xfrm>
          <a:prstGeom prst="foldedCorner">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2" name="Google Shape;222;p20"/>
          <p:cNvSpPr txBox="1"/>
          <p:nvPr/>
        </p:nvSpPr>
        <p:spPr>
          <a:xfrm>
            <a:off x="1466225" y="3585125"/>
            <a:ext cx="97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Download</a:t>
            </a:r>
            <a:endParaRPr sz="1300">
              <a:solidFill>
                <a:schemeClr val="lt1"/>
              </a:solidFill>
              <a:latin typeface="Lato"/>
              <a:ea typeface="Lato"/>
              <a:cs typeface="Lato"/>
              <a:sym typeface="Lato"/>
            </a:endParaRPr>
          </a:p>
        </p:txBody>
      </p:sp>
      <p:sp>
        <p:nvSpPr>
          <p:cNvPr id="223" name="Google Shape;223;p20"/>
          <p:cNvSpPr txBox="1"/>
          <p:nvPr/>
        </p:nvSpPr>
        <p:spPr>
          <a:xfrm>
            <a:off x="411475" y="3378475"/>
            <a:ext cx="822900" cy="11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Lato"/>
                <a:ea typeface="Lato"/>
                <a:cs typeface="Lato"/>
                <a:sym typeface="Lato"/>
              </a:rPr>
              <a:t>.zip file of filtered photos</a:t>
            </a:r>
            <a:endParaRPr sz="13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10689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 Logic and Extraneous Tags</a:t>
            </a:r>
            <a:endParaRPr/>
          </a:p>
        </p:txBody>
      </p:sp>
      <p:sp>
        <p:nvSpPr>
          <p:cNvPr id="229" name="Google Shape;22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21"/>
          <p:cNvPicPr preferRelativeResize="0"/>
          <p:nvPr/>
        </p:nvPicPr>
        <p:blipFill rotWithShape="1">
          <a:blip r:embed="rId3">
            <a:alphaModFix/>
          </a:blip>
          <a:srcRect b="0" l="6059" r="0" t="0"/>
          <a:stretch/>
        </p:blipFill>
        <p:spPr>
          <a:xfrm>
            <a:off x="1628610" y="1381525"/>
            <a:ext cx="1977475" cy="3530851"/>
          </a:xfrm>
          <a:prstGeom prst="rect">
            <a:avLst/>
          </a:prstGeom>
          <a:noFill/>
          <a:ln>
            <a:noFill/>
          </a:ln>
        </p:spPr>
      </p:pic>
      <p:pic>
        <p:nvPicPr>
          <p:cNvPr id="231" name="Google Shape;231;p21"/>
          <p:cNvPicPr preferRelativeResize="0"/>
          <p:nvPr/>
        </p:nvPicPr>
        <p:blipFill>
          <a:blip r:embed="rId4">
            <a:alphaModFix/>
          </a:blip>
          <a:stretch>
            <a:fillRect/>
          </a:stretch>
        </p:blipFill>
        <p:spPr>
          <a:xfrm>
            <a:off x="3758496" y="1381525"/>
            <a:ext cx="1808384" cy="3530850"/>
          </a:xfrm>
          <a:prstGeom prst="rect">
            <a:avLst/>
          </a:prstGeom>
          <a:noFill/>
          <a:ln>
            <a:noFill/>
          </a:ln>
        </p:spPr>
      </p:pic>
      <p:pic>
        <p:nvPicPr>
          <p:cNvPr id="232" name="Google Shape;232;p21"/>
          <p:cNvPicPr preferRelativeResize="0"/>
          <p:nvPr/>
        </p:nvPicPr>
        <p:blipFill>
          <a:blip r:embed="rId5">
            <a:alphaModFix/>
          </a:blip>
          <a:stretch>
            <a:fillRect/>
          </a:stretch>
        </p:blipFill>
        <p:spPr>
          <a:xfrm>
            <a:off x="5719280" y="1381525"/>
            <a:ext cx="1796110"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